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0" r:id="rId2"/>
  </p:sldIdLst>
  <p:sldSz cx="6858000" cy="9906000" type="A4"/>
  <p:notesSz cx="6797675" cy="9928225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90" d="100"/>
          <a:sy n="90" d="100"/>
        </p:scale>
        <p:origin x="-3036" y="-7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60" cy="498135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60" cy="498135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60" cy="498134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9" y="9430093"/>
            <a:ext cx="2945660" cy="498134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9"/>
            <a:ext cx="2945660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9"/>
            <a:ext cx="2945660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4"/>
            <a:ext cx="5438140" cy="4467701"/>
          </a:xfrm>
          <a:prstGeom prst="rect">
            <a:avLst/>
          </a:prstGeom>
        </p:spPr>
        <p:txBody>
          <a:bodyPr vert="horz" lIns="91415" tIns="45707" rIns="91415" bIns="457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9"/>
            <a:ext cx="2945660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30099"/>
            <a:ext cx="2945660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52004" y="1208584"/>
            <a:ext cx="5938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Golos Text" charset="0"/>
                <a:ea typeface="Golos Text" charset="0"/>
              </a:rPr>
              <a:t>Отчетность в электронном виде – это удобно, быстро и надежно!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Golos Text" charset="0"/>
              <a:ea typeface="Golos Text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831031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888469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28451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0065" y="1949753"/>
            <a:ext cx="5980453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dirty="0" smtClean="0">
                <a:latin typeface="Golos Text" charset="0"/>
                <a:ea typeface="Golos Text" charset="0"/>
              </a:rPr>
              <a:t>Управление ФНС России по Санкт-Петербургу информирует о преимуществах представления налоговой и бухгалтерской отчетности, в том числе уведомлений об исчисленных суммах налогов по телекоммуникационным каналам связи (ТКС).</a:t>
            </a:r>
          </a:p>
          <a:p>
            <a:pPr algn="just"/>
            <a:endParaRPr lang="ru-RU" sz="1250" dirty="0" smtClean="0">
              <a:latin typeface="Golos Text" charset="0"/>
              <a:ea typeface="Golos Text" charset="0"/>
            </a:endParaRPr>
          </a:p>
          <a:p>
            <a:pPr algn="just"/>
            <a:r>
              <a:rPr lang="ru-RU" sz="1250" b="1" dirty="0" smtClean="0">
                <a:latin typeface="Golos Text" charset="0"/>
                <a:ea typeface="Golos Text" charset="0"/>
              </a:rPr>
              <a:t>Основные преимущества представления отчетности по ТКС:</a:t>
            </a:r>
          </a:p>
          <a:p>
            <a:pPr marL="285750" indent="-285750" algn="just">
              <a:buFontTx/>
              <a:buChar char="-"/>
            </a:pPr>
            <a:r>
              <a:rPr lang="ru-RU" sz="1250" dirty="0" smtClean="0">
                <a:latin typeface="Golos Text" charset="0"/>
                <a:ea typeface="Golos Text" charset="0"/>
              </a:rPr>
              <a:t>направление отчетности (документов) в электронном виде без посещения налоговой инспекции</a:t>
            </a:r>
            <a:r>
              <a:rPr lang="ru-RU" sz="1250" dirty="0" smtClean="0">
                <a:latin typeface="Golos Text" charset="0"/>
                <a:ea typeface="Golos Text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250" dirty="0" smtClean="0">
                <a:latin typeface="Golos Text" charset="0"/>
                <a:ea typeface="Golos Text" charset="0"/>
              </a:rPr>
              <a:t>экономия рабочего времени;</a:t>
            </a:r>
            <a:endParaRPr lang="ru-RU" sz="1250" dirty="0" smtClean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250" dirty="0" smtClean="0">
                <a:latin typeface="Golos Text" charset="0"/>
                <a:ea typeface="Golos Text" charset="0"/>
              </a:rPr>
              <a:t>минимизация ошибок в заполнении отчетности (автоматическая проверка правильности заполнения документа);</a:t>
            </a:r>
          </a:p>
          <a:p>
            <a:pPr marL="285750" indent="-285750" algn="just">
              <a:buFontTx/>
              <a:buChar char="-"/>
            </a:pPr>
            <a:r>
              <a:rPr lang="ru-RU" sz="1250" dirty="0">
                <a:latin typeface="Golos Text" charset="0"/>
                <a:ea typeface="Golos Text" charset="0"/>
              </a:rPr>
              <a:t>п</a:t>
            </a:r>
            <a:r>
              <a:rPr lang="ru-RU" sz="1250" dirty="0" smtClean="0">
                <a:latin typeface="Golos Text" charset="0"/>
                <a:ea typeface="Golos Text" charset="0"/>
              </a:rPr>
              <a:t>олучение подтверждения приема отчетности в налоговом органе в течение суток.</a:t>
            </a:r>
          </a:p>
          <a:p>
            <a:pPr algn="just"/>
            <a:endParaRPr lang="ru-RU" sz="1250" dirty="0">
              <a:latin typeface="Golos Text" charset="0"/>
              <a:ea typeface="Golos Text" charset="0"/>
            </a:endParaRPr>
          </a:p>
          <a:p>
            <a:pPr algn="just"/>
            <a:r>
              <a:rPr lang="ru-RU" sz="1250" dirty="0" smtClean="0">
                <a:latin typeface="Golos Text" charset="0"/>
                <a:ea typeface="Golos Text" charset="0"/>
              </a:rPr>
              <a:t>Представление отчетности в электронной форме осуществляется по ТКС с применением усиленной квалифицированной электронной подписи (КЭП). </a:t>
            </a:r>
            <a:r>
              <a:rPr lang="ru-RU" sz="1250" dirty="0" smtClean="0">
                <a:latin typeface="Golos Text" charset="0"/>
                <a:ea typeface="Golos Text" charset="0"/>
              </a:rPr>
              <a:t>Направить налоговую </a:t>
            </a:r>
            <a:r>
              <a:rPr lang="ru-RU" sz="1250" dirty="0" smtClean="0">
                <a:latin typeface="Golos Text" charset="0"/>
                <a:ea typeface="Golos Text" charset="0"/>
              </a:rPr>
              <a:t>и бухгалтерскую отчетность с применением КЭП можно:</a:t>
            </a:r>
          </a:p>
          <a:p>
            <a:pPr marL="285750" indent="-285750" algn="just">
              <a:buFontTx/>
              <a:buChar char="-"/>
            </a:pPr>
            <a:r>
              <a:rPr lang="ru-RU" sz="1250" dirty="0" smtClean="0">
                <a:latin typeface="Golos Text" charset="0"/>
                <a:ea typeface="Golos Text" charset="0"/>
              </a:rPr>
              <a:t>через оператора электронного документооборота;</a:t>
            </a:r>
          </a:p>
          <a:p>
            <a:pPr marL="285750" indent="-285750" algn="just">
              <a:buFontTx/>
              <a:buChar char="-"/>
            </a:pPr>
            <a:r>
              <a:rPr lang="ru-RU" sz="1250" dirty="0" smtClean="0">
                <a:latin typeface="Golos Text" charset="0"/>
                <a:ea typeface="Golos Text" charset="0"/>
              </a:rPr>
              <a:t>с помощью сервиса «Представление налоговой и бухгалтерской отчетности  в электронном виде» на сайте ФНС России</a:t>
            </a:r>
            <a:r>
              <a:rPr lang="ru-RU" sz="1250" dirty="0" smtClean="0">
                <a:latin typeface="Golos Text" charset="0"/>
                <a:ea typeface="Golos Text" charset="0"/>
              </a:rPr>
              <a:t>.</a:t>
            </a:r>
          </a:p>
          <a:p>
            <a:pPr algn="just"/>
            <a:endParaRPr lang="ru-RU" sz="1250" dirty="0" smtClean="0">
              <a:latin typeface="Golos Text" charset="0"/>
              <a:ea typeface="Golos Text" charset="0"/>
            </a:endParaRPr>
          </a:p>
          <a:p>
            <a:pPr algn="just"/>
            <a:r>
              <a:rPr lang="ru-RU" sz="1250" dirty="0" smtClean="0">
                <a:latin typeface="Golos Text" charset="0"/>
                <a:ea typeface="Golos Text" charset="0"/>
              </a:rPr>
              <a:t>Взаимодействуя с налоговым органом по ТКС можно также в короткие сроки получать информационные услуги в электронном виде (справки, акты сверки, ответы на обращения).</a:t>
            </a:r>
            <a:endParaRPr lang="ru-RU" sz="1250" dirty="0" smtClean="0">
              <a:latin typeface="Golos Text" charset="0"/>
              <a:ea typeface="Golos Text" charset="0"/>
            </a:endParaRPr>
          </a:p>
          <a:p>
            <a:pPr algn="just"/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 smtClean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 smtClean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 smtClean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 smtClean="0">
              <a:latin typeface="Golos Text" charset="0"/>
              <a:ea typeface="Golos Text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ru-RU" sz="1250" dirty="0" smtClean="0">
              <a:latin typeface="Golos Text" charset="0"/>
              <a:ea typeface="Golos Text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250" dirty="0" smtClean="0">
                <a:latin typeface="Golos Text" charset="0"/>
                <a:ea typeface="Golos Text" charset="0"/>
              </a:rPr>
              <a:t> </a:t>
            </a:r>
            <a:endParaRPr lang="ru-RU" sz="1250" dirty="0">
              <a:latin typeface="Golos Text" charset="0"/>
              <a:ea typeface="Golos Text" charset="0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="" xmlns:a16="http://schemas.microsoft.com/office/drawing/2014/main" id="{D1E85F71-2195-A74D-A834-D2C9F8C2A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569" y="7823890"/>
            <a:ext cx="864096" cy="8640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88C5F9F-D3B7-5243-ADCE-2315F6247E2F}"/>
              </a:ext>
            </a:extLst>
          </p:cNvPr>
          <p:cNvSpPr txBox="1"/>
          <p:nvPr/>
        </p:nvSpPr>
        <p:spPr>
          <a:xfrm>
            <a:off x="1137265" y="7060322"/>
            <a:ext cx="1712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olos Text" panose="020B0604020202020204" charset="0"/>
                <a:ea typeface="Golos Text" panose="020B0604020202020204" charset="0"/>
              </a:rPr>
              <a:t>Подробная информация о порядке получения КЭП</a:t>
            </a:r>
          </a:p>
        </p:txBody>
      </p:sp>
      <p:pic>
        <p:nvPicPr>
          <p:cNvPr id="16" name="Рисунок 5">
            <a:extLst>
              <a:ext uri="{FF2B5EF4-FFF2-40B4-BE49-F238E27FC236}">
                <a16:creationId xmlns="" xmlns:a16="http://schemas.microsoft.com/office/drawing/2014/main" id="{51B7DA7B-BA11-D845-B8B7-EAF2806891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7033" y="7829763"/>
            <a:ext cx="864592" cy="8645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88C5F9F-D3B7-5243-ADCE-2315F6247E2F}"/>
              </a:ext>
            </a:extLst>
          </p:cNvPr>
          <p:cNvSpPr txBox="1"/>
          <p:nvPr/>
        </p:nvSpPr>
        <p:spPr>
          <a:xfrm>
            <a:off x="4128215" y="7060322"/>
            <a:ext cx="2022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olos Text" panose="020B0604020202020204" charset="0"/>
                <a:ea typeface="Golos Text" panose="020B0604020202020204" charset="0"/>
              </a:rPr>
              <a:t>Подробная информация о представлении отчетности в электронном </a:t>
            </a:r>
            <a:r>
              <a:rPr lang="ru-RU" sz="1100" dirty="0" smtClean="0">
                <a:latin typeface="Golos Text" panose="020B0604020202020204" charset="0"/>
                <a:ea typeface="Golos Text" panose="020B0604020202020204" charset="0"/>
              </a:rPr>
              <a:t>виде</a:t>
            </a:r>
            <a:endParaRPr lang="ru-RU" sz="11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166232</TotalTime>
  <Words>189</Words>
  <Application>Microsoft Office PowerPoint</Application>
  <PresentationFormat>Лист A4 (210x297 мм)</PresentationFormat>
  <Paragraphs>29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Лим Екатерина Игоревна</cp:lastModifiedBy>
  <cp:revision>1951</cp:revision>
  <cp:lastPrinted>2023-08-29T08:09:12Z</cp:lastPrinted>
  <dcterms:created xsi:type="dcterms:W3CDTF">2014-10-08T23:03:32Z</dcterms:created>
  <dcterms:modified xsi:type="dcterms:W3CDTF">2023-08-29T08:09:53Z</dcterms:modified>
</cp:coreProperties>
</file>